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18449" userDrawn="1">
          <p15:clr>
            <a:srgbClr val="A4A3A4"/>
          </p15:clr>
        </p15:guide>
        <p15:guide id="3" pos="532" userDrawn="1">
          <p15:clr>
            <a:srgbClr val="A4A3A4"/>
          </p15:clr>
        </p15:guide>
        <p15:guide id="4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90181B"/>
    <a:srgbClr val="D47C06"/>
    <a:srgbClr val="CC7706"/>
    <a:srgbClr val="F6BD1E"/>
    <a:srgbClr val="F86C4B"/>
    <a:srgbClr val="FFFFFF"/>
    <a:srgbClr val="F7AE37"/>
    <a:srgbClr val="F63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1392" y="44"/>
      </p:cViewPr>
      <p:guideLst>
        <p:guide orient="horz" pos="6735"/>
        <p:guide pos="18449"/>
        <p:guide pos="53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2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59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20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7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74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77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05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34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57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0CD5-BC41-494A-A0A3-C97670ADA35A}" type="datetimeFigureOut">
              <a:rPr lang="de-DE" smtClean="0"/>
              <a:t>17.11.2017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4EEF-AEF3-42FF-B86C-955DF426AF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3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7EDA13C-2ADA-4815-89BC-4F32687D4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r="14189"/>
          <a:stretch/>
        </p:blipFill>
        <p:spPr>
          <a:xfrm>
            <a:off x="18747759" y="2800624"/>
            <a:ext cx="7971661" cy="448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Flussdiagramm: Manuelle Eingabe 17">
            <a:extLst>
              <a:ext uri="{FF2B5EF4-FFF2-40B4-BE49-F238E27FC236}">
                <a16:creationId xmlns:a16="http://schemas.microsoft.com/office/drawing/2014/main" id="{97DBC441-A88E-4435-9189-16872ED1106F}"/>
              </a:ext>
            </a:extLst>
          </p:cNvPr>
          <p:cNvSpPr/>
          <p:nvPr/>
        </p:nvSpPr>
        <p:spPr>
          <a:xfrm flipH="1">
            <a:off x="15636104" y="5643988"/>
            <a:ext cx="13651683" cy="6240618"/>
          </a:xfrm>
          <a:prstGeom prst="flowChartManualInput">
            <a:avLst/>
          </a:prstGeom>
          <a:solidFill>
            <a:srgbClr val="90181B">
              <a:alpha val="5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07AEDF-3C18-4855-AD27-DFD3F620A2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6"/>
          <a:stretch/>
        </p:blipFill>
        <p:spPr>
          <a:xfrm>
            <a:off x="27148212" y="609065"/>
            <a:ext cx="2610538" cy="13706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2FB3E7-ABE5-432C-8C11-924273843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6" y="609065"/>
            <a:ext cx="1598556" cy="111366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ECC5728-1C6D-4879-9331-3A292EEE7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853" y="609065"/>
            <a:ext cx="3929330" cy="111366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10A3B61-3630-4049-8E60-E4F1C0F84CB0}"/>
              </a:ext>
            </a:extLst>
          </p:cNvPr>
          <p:cNvSpPr txBox="1"/>
          <p:nvPr/>
        </p:nvSpPr>
        <p:spPr>
          <a:xfrm>
            <a:off x="6273800" y="50265"/>
            <a:ext cx="1772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Sponsorenlauf 2017</a:t>
            </a:r>
          </a:p>
          <a:p>
            <a:pPr algn="ctr"/>
            <a:r>
              <a:rPr lang="de-DE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Clemens-Brentano-Gymnasium Dülmen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2DF7E79-5DFE-40E2-9EB9-1B568B3ACF1B}"/>
              </a:ext>
            </a:extLst>
          </p:cNvPr>
          <p:cNvSpPr/>
          <p:nvPr/>
        </p:nvSpPr>
        <p:spPr>
          <a:xfrm>
            <a:off x="0" y="2387345"/>
            <a:ext cx="30211216" cy="72000"/>
          </a:xfrm>
          <a:prstGeom prst="rect">
            <a:avLst/>
          </a:prstGeom>
          <a:solidFill>
            <a:srgbClr val="8D817B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F46B4E6-B262-4FBC-9C5F-4787D29F91BD}"/>
              </a:ext>
            </a:extLst>
          </p:cNvPr>
          <p:cNvSpPr/>
          <p:nvPr/>
        </p:nvSpPr>
        <p:spPr>
          <a:xfrm>
            <a:off x="0" y="2274002"/>
            <a:ext cx="30211216" cy="72000"/>
          </a:xfrm>
          <a:prstGeom prst="rect">
            <a:avLst/>
          </a:prstGeom>
          <a:solidFill>
            <a:srgbClr val="90181B">
              <a:alpha val="7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9C4947-42DA-4FE8-A7B1-E15B59F2CE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3664411" y="2800624"/>
            <a:ext cx="7971661" cy="448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Flussdiagramm: Manuelle Eingabe 14">
            <a:extLst>
              <a:ext uri="{FF2B5EF4-FFF2-40B4-BE49-F238E27FC236}">
                <a16:creationId xmlns:a16="http://schemas.microsoft.com/office/drawing/2014/main" id="{E8343180-3FD9-47BA-9C04-A7EEEEB85E1C}"/>
              </a:ext>
            </a:extLst>
          </p:cNvPr>
          <p:cNvSpPr/>
          <p:nvPr/>
        </p:nvSpPr>
        <p:spPr>
          <a:xfrm>
            <a:off x="825725" y="5643988"/>
            <a:ext cx="13649032" cy="6240618"/>
          </a:xfrm>
          <a:prstGeom prst="flowChartManualInput">
            <a:avLst/>
          </a:prstGeom>
          <a:solidFill>
            <a:srgbClr val="F63508">
              <a:alpha val="7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621E0B8-ACDA-4112-A5C4-FE24A8925512}"/>
              </a:ext>
            </a:extLst>
          </p:cNvPr>
          <p:cNvSpPr txBox="1"/>
          <p:nvPr/>
        </p:nvSpPr>
        <p:spPr>
          <a:xfrm>
            <a:off x="3247860" y="6492486"/>
            <a:ext cx="904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chemeClr val="bg1"/>
                </a:solidFill>
              </a:rPr>
              <a:t>Spendeneinnahmen 2017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8A87F47-0204-4AA7-9DAB-35DD73B4CE05}"/>
              </a:ext>
            </a:extLst>
          </p:cNvPr>
          <p:cNvSpPr txBox="1"/>
          <p:nvPr/>
        </p:nvSpPr>
        <p:spPr>
          <a:xfrm>
            <a:off x="18112547" y="6492486"/>
            <a:ext cx="904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chemeClr val="bg1"/>
                </a:solidFill>
              </a:rPr>
              <a:t>Spendeneinnahmen seit 1999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0DCF2672-B16B-4D4A-9453-B2F87FB6D7CE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482" y="8106195"/>
            <a:ext cx="3602238" cy="344013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BBE132A-6CC4-4E21-8D9D-EA428A14A53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4" y="8171981"/>
            <a:ext cx="3440137" cy="3440137"/>
          </a:xfrm>
          <a:prstGeom prst="rect">
            <a:avLst/>
          </a:prstGeom>
        </p:spPr>
      </p:pic>
      <p:sp>
        <p:nvSpPr>
          <p:cNvPr id="54" name="Textfeld 53">
            <a:extLst>
              <a:ext uri="{FF2B5EF4-FFF2-40B4-BE49-F238E27FC236}">
                <a16:creationId xmlns:a16="http://schemas.microsoft.com/office/drawing/2014/main" id="{E2AA0294-F73E-4F55-9EBC-BAC103D6AFE7}"/>
              </a:ext>
            </a:extLst>
          </p:cNvPr>
          <p:cNvSpPr txBox="1"/>
          <p:nvPr/>
        </p:nvSpPr>
        <p:spPr>
          <a:xfrm>
            <a:off x="11195050" y="9246713"/>
            <a:ext cx="711200" cy="369332"/>
          </a:xfrm>
          <a:prstGeom prst="rect">
            <a:avLst/>
          </a:prstGeom>
          <a:noFill/>
          <a:ln>
            <a:solidFill>
              <a:srgbClr val="D7D3C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CBG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7D61107-49DE-4B7A-9903-8C46F954801C}"/>
              </a:ext>
            </a:extLst>
          </p:cNvPr>
          <p:cNvSpPr txBox="1"/>
          <p:nvPr/>
        </p:nvSpPr>
        <p:spPr>
          <a:xfrm rot="1999349">
            <a:off x="2694904" y="8973591"/>
            <a:ext cx="678230" cy="246221"/>
          </a:xfrm>
          <a:prstGeom prst="rect">
            <a:avLst/>
          </a:prstGeom>
          <a:noFill/>
          <a:ln>
            <a:solidFill>
              <a:srgbClr val="D7D3C7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800" b="1" dirty="0">
                <a:solidFill>
                  <a:schemeClr val="bg1"/>
                </a:solidFill>
              </a:rPr>
              <a:t>Sponsorenlauf 2017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4DBAC59-D617-49DF-8A3F-89461D587FEA}"/>
              </a:ext>
            </a:extLst>
          </p:cNvPr>
          <p:cNvSpPr txBox="1"/>
          <p:nvPr/>
        </p:nvSpPr>
        <p:spPr>
          <a:xfrm>
            <a:off x="837406" y="12025820"/>
            <a:ext cx="29825474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Fachschaft Sport bedankt sich herzlich bei allen Schülerinnen und Schülern, Lehrerinnen und Lehrern sowie Sponsoren 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A5F1EF8A-7D9B-4686-B0F2-F7DD9DA2D7AE}"/>
              </a:ext>
            </a:extLst>
          </p:cNvPr>
          <p:cNvSpPr/>
          <p:nvPr/>
        </p:nvSpPr>
        <p:spPr>
          <a:xfrm>
            <a:off x="0" y="20649945"/>
            <a:ext cx="30211216" cy="72000"/>
          </a:xfrm>
          <a:prstGeom prst="rect">
            <a:avLst/>
          </a:prstGeom>
          <a:solidFill>
            <a:srgbClr val="8D817B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3E08AAA4-08A3-4AD3-A4D4-610DE9667968}"/>
              </a:ext>
            </a:extLst>
          </p:cNvPr>
          <p:cNvSpPr/>
          <p:nvPr/>
        </p:nvSpPr>
        <p:spPr>
          <a:xfrm>
            <a:off x="0" y="20780442"/>
            <a:ext cx="30211216" cy="72000"/>
          </a:xfrm>
          <a:prstGeom prst="rect">
            <a:avLst/>
          </a:prstGeom>
          <a:solidFill>
            <a:srgbClr val="90181B">
              <a:alpha val="7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A005DEE-6657-4737-95F6-58FAEB8B1799}"/>
              </a:ext>
            </a:extLst>
          </p:cNvPr>
          <p:cNvSpPr/>
          <p:nvPr/>
        </p:nvSpPr>
        <p:spPr>
          <a:xfrm>
            <a:off x="18863874" y="7329267"/>
            <a:ext cx="9487173" cy="4386375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177800"/>
            <a:r>
              <a:rPr lang="de-DE" sz="2400" b="1" u="sng" dirty="0">
                <a:solidFill>
                  <a:schemeClr val="bg1"/>
                </a:solidFill>
              </a:rPr>
              <a:t>Jahr</a:t>
            </a:r>
            <a:r>
              <a:rPr lang="de-DE" sz="2400" b="1" dirty="0">
                <a:solidFill>
                  <a:schemeClr val="bg1"/>
                </a:solidFill>
              </a:rPr>
              <a:t>		</a:t>
            </a:r>
            <a:r>
              <a:rPr lang="de-DE" sz="2400" b="1" u="sng" dirty="0">
                <a:solidFill>
                  <a:schemeClr val="bg1"/>
                </a:solidFill>
              </a:rPr>
              <a:t>Spenden (€)</a:t>
            </a:r>
            <a:r>
              <a:rPr lang="de-DE" sz="2400" b="1" dirty="0">
                <a:solidFill>
                  <a:schemeClr val="bg1"/>
                </a:solidFill>
              </a:rPr>
              <a:t>		</a:t>
            </a:r>
            <a:r>
              <a:rPr lang="de-DE" sz="2400" b="1" u="sng" dirty="0">
                <a:solidFill>
                  <a:schemeClr val="bg1"/>
                </a:solidFill>
              </a:rPr>
              <a:t>Spenden-Adressat/en</a:t>
            </a:r>
          </a:p>
          <a:p>
            <a:pPr marL="177800"/>
            <a:r>
              <a:rPr lang="de-DE" sz="2400" dirty="0"/>
              <a:t>1999		</a:t>
            </a:r>
            <a:r>
              <a:rPr lang="de-DE" sz="2400" b="1" dirty="0"/>
              <a:t>15.043,-</a:t>
            </a:r>
            <a:r>
              <a:rPr lang="de-DE" sz="2400" dirty="0"/>
              <a:t>			Welthungerhilfe	</a:t>
            </a:r>
          </a:p>
          <a:p>
            <a:pPr marL="635000" indent="-457200">
              <a:buAutoNum type="arabicPlain" startAt="2001"/>
            </a:pPr>
            <a:r>
              <a:rPr lang="de-DE" sz="2400" dirty="0"/>
              <a:t>		</a:t>
            </a:r>
            <a:r>
              <a:rPr lang="de-DE" sz="2400" b="1" dirty="0"/>
              <a:t>14.966,-</a:t>
            </a:r>
            <a:r>
              <a:rPr lang="de-DE" sz="2400" dirty="0"/>
              <a:t>			Welthungerhilfe</a:t>
            </a:r>
          </a:p>
          <a:p>
            <a:pPr marL="177800"/>
            <a:r>
              <a:rPr lang="de-DE" sz="2400" dirty="0"/>
              <a:t>2003		</a:t>
            </a:r>
            <a:r>
              <a:rPr lang="de-DE" sz="2400" b="1" dirty="0"/>
              <a:t>16.680,-</a:t>
            </a:r>
            <a:r>
              <a:rPr lang="de-DE" sz="2400" dirty="0"/>
              <a:t>			Welthungerhilfe, Rotes Kreuz: Senegal, CBG</a:t>
            </a:r>
          </a:p>
          <a:p>
            <a:pPr marL="177800"/>
            <a:r>
              <a:rPr lang="de-DE" sz="2400" dirty="0"/>
              <a:t>2005 		</a:t>
            </a:r>
            <a:r>
              <a:rPr lang="de-DE" sz="2400" b="1" dirty="0"/>
              <a:t>15.000,-</a:t>
            </a:r>
            <a:r>
              <a:rPr lang="de-DE" sz="2400" dirty="0"/>
              <a:t>			Welthungerhilfe, Hilfe zur Selbsthilfe, CBG</a:t>
            </a:r>
          </a:p>
          <a:p>
            <a:pPr marL="177800"/>
            <a:r>
              <a:rPr lang="de-DE" sz="2400" dirty="0"/>
              <a:t>2007		</a:t>
            </a:r>
            <a:r>
              <a:rPr lang="de-DE" sz="2400" b="1" dirty="0"/>
              <a:t>17.077	</a:t>
            </a:r>
            <a:r>
              <a:rPr lang="de-DE" sz="2400" dirty="0"/>
              <a:t>			Welthungerhilfe, Dülmener Tafel, CBG</a:t>
            </a:r>
          </a:p>
          <a:p>
            <a:pPr marL="177800"/>
            <a:r>
              <a:rPr lang="de-DE" sz="2400" dirty="0"/>
              <a:t>2009		</a:t>
            </a:r>
            <a:r>
              <a:rPr lang="de-DE" sz="2400" b="1" dirty="0"/>
              <a:t>14.700,-</a:t>
            </a:r>
            <a:r>
              <a:rPr lang="de-DE" sz="2400" dirty="0"/>
              <a:t>			Welthungerhilfe, Hospiz, CBG</a:t>
            </a:r>
          </a:p>
          <a:p>
            <a:pPr marL="177800"/>
            <a:r>
              <a:rPr lang="de-DE" sz="2400" dirty="0"/>
              <a:t>2010		</a:t>
            </a:r>
            <a:r>
              <a:rPr lang="de-DE" sz="2400" b="1" dirty="0"/>
              <a:t>8.723,-	</a:t>
            </a:r>
            <a:r>
              <a:rPr lang="de-DE" sz="2400" dirty="0"/>
              <a:t>			Dülmener Musical CBG</a:t>
            </a:r>
          </a:p>
          <a:p>
            <a:pPr marL="177800"/>
            <a:r>
              <a:rPr lang="de-DE" sz="2400" dirty="0"/>
              <a:t>2013		</a:t>
            </a:r>
            <a:r>
              <a:rPr lang="de-DE" sz="2400" b="1" dirty="0"/>
              <a:t>12.500,-</a:t>
            </a:r>
            <a:r>
              <a:rPr lang="de-DE" sz="2400" dirty="0"/>
              <a:t>			Welthungerhilfe, Hospiz, CBG</a:t>
            </a:r>
          </a:p>
          <a:p>
            <a:pPr marL="177800"/>
            <a:r>
              <a:rPr lang="de-DE" sz="2400" dirty="0"/>
              <a:t>2015		</a:t>
            </a:r>
            <a:r>
              <a:rPr lang="de-DE" sz="2400" b="1" dirty="0"/>
              <a:t>9.914,-</a:t>
            </a:r>
            <a:r>
              <a:rPr lang="de-DE" sz="2400" dirty="0"/>
              <a:t>				Welthungerhilfe, Hospiz, CBG</a:t>
            </a:r>
          </a:p>
          <a:p>
            <a:pPr marL="177800"/>
            <a:r>
              <a:rPr lang="de-DE" sz="2400" dirty="0"/>
              <a:t>2017		</a:t>
            </a:r>
            <a:r>
              <a:rPr lang="de-DE" sz="2400" b="1" u="sng" dirty="0"/>
              <a:t>10.050,-</a:t>
            </a:r>
            <a:r>
              <a:rPr lang="de-DE" sz="2400" b="1" dirty="0"/>
              <a:t>	</a:t>
            </a:r>
            <a:r>
              <a:rPr lang="de-DE" sz="2400" dirty="0"/>
              <a:t>		Welthungerhilfe, Hospiz, CBG</a:t>
            </a:r>
          </a:p>
          <a:p>
            <a:pPr marL="177800"/>
            <a:r>
              <a:rPr lang="de-DE" sz="2400" b="1" dirty="0">
                <a:solidFill>
                  <a:srgbClr val="FFFF00"/>
                </a:solidFill>
              </a:rPr>
              <a:t>Gesamt: 	134.653,-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1EB16B-EBCE-4037-A263-A21AD214D116}"/>
              </a:ext>
            </a:extLst>
          </p:cNvPr>
          <p:cNvSpPr txBox="1"/>
          <p:nvPr/>
        </p:nvSpPr>
        <p:spPr>
          <a:xfrm>
            <a:off x="27065268" y="11438643"/>
            <a:ext cx="210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Stand: 21. November 2017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6417A9D9-2766-4A5D-A9F9-17C411578D70}"/>
              </a:ext>
            </a:extLst>
          </p:cNvPr>
          <p:cNvSpPr/>
          <p:nvPr/>
        </p:nvSpPr>
        <p:spPr>
          <a:xfrm>
            <a:off x="21523015" y="11414059"/>
            <a:ext cx="510084" cy="276999"/>
          </a:xfrm>
          <a:prstGeom prst="lef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A366DE2C-E6EE-47AC-B471-9EA890B589F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801" y="7768828"/>
            <a:ext cx="3290817" cy="3843290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164C3A7F-6C56-455E-9AF9-CEE97643B403}"/>
              </a:ext>
            </a:extLst>
          </p:cNvPr>
          <p:cNvSpPr txBox="1"/>
          <p:nvPr/>
        </p:nvSpPr>
        <p:spPr>
          <a:xfrm>
            <a:off x="16216110" y="10470145"/>
            <a:ext cx="1416542" cy="7386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D7D3C7"/>
                </a:solidFill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Frau Giakoumis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5C503EF-EA15-47F4-9F6A-D0FDDFB839A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8747759" y="17796445"/>
            <a:ext cx="7971661" cy="264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lussdiagramm: Manuelle Eingabe 16">
            <a:extLst>
              <a:ext uri="{FF2B5EF4-FFF2-40B4-BE49-F238E27FC236}">
                <a16:creationId xmlns:a16="http://schemas.microsoft.com/office/drawing/2014/main" id="{0EA804D2-D271-4016-97FE-CF6D6F3CEDC6}"/>
              </a:ext>
            </a:extLst>
          </p:cNvPr>
          <p:cNvSpPr/>
          <p:nvPr/>
        </p:nvSpPr>
        <p:spPr>
          <a:xfrm rot="10800000">
            <a:off x="15636106" y="13253882"/>
            <a:ext cx="13649032" cy="6240618"/>
          </a:xfrm>
          <a:prstGeom prst="flowChartManualInput">
            <a:avLst/>
          </a:prstGeom>
          <a:solidFill>
            <a:srgbClr val="8D817B">
              <a:alpha val="7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BB7BBC1-B563-4BBB-A845-5047FCAC045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1" b="31095"/>
          <a:stretch/>
        </p:blipFill>
        <p:spPr>
          <a:xfrm>
            <a:off x="3664411" y="17795782"/>
            <a:ext cx="7971661" cy="264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Flussdiagramm: Manuelle Eingabe 15">
            <a:extLst>
              <a:ext uri="{FF2B5EF4-FFF2-40B4-BE49-F238E27FC236}">
                <a16:creationId xmlns:a16="http://schemas.microsoft.com/office/drawing/2014/main" id="{67278E13-709D-4EA9-B356-F68C59538326}"/>
              </a:ext>
            </a:extLst>
          </p:cNvPr>
          <p:cNvSpPr/>
          <p:nvPr/>
        </p:nvSpPr>
        <p:spPr>
          <a:xfrm rot="10800000" flipH="1">
            <a:off x="837406" y="13253882"/>
            <a:ext cx="13637351" cy="6240618"/>
          </a:xfrm>
          <a:prstGeom prst="flowChartManualInput">
            <a:avLst/>
          </a:prstGeom>
          <a:solidFill>
            <a:srgbClr val="D47C06">
              <a:alpha val="7254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8C658BD3-4228-4477-A290-00675737A04E}"/>
              </a:ext>
            </a:extLst>
          </p:cNvPr>
          <p:cNvSpPr txBox="1"/>
          <p:nvPr/>
        </p:nvSpPr>
        <p:spPr>
          <a:xfrm>
            <a:off x="4362706" y="13668905"/>
            <a:ext cx="733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chemeClr val="bg1"/>
                </a:solidFill>
              </a:rPr>
              <a:t>Höchste Klassenspenden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147CC3D1-A889-465E-B56F-A9EF99DC79F6}"/>
              </a:ext>
            </a:extLst>
          </p:cNvPr>
          <p:cNvSpPr txBox="1"/>
          <p:nvPr/>
        </p:nvSpPr>
        <p:spPr>
          <a:xfrm>
            <a:off x="19173087" y="13668905"/>
            <a:ext cx="657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u="sng" dirty="0">
                <a:solidFill>
                  <a:schemeClr val="bg1"/>
                </a:solidFill>
              </a:rPr>
              <a:t>Höchste Einzelspenden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93C549B-134C-42B5-AAA5-6A693C62ED31}"/>
              </a:ext>
            </a:extLst>
          </p:cNvPr>
          <p:cNvGrpSpPr/>
          <p:nvPr/>
        </p:nvGrpSpPr>
        <p:grpSpPr>
          <a:xfrm>
            <a:off x="4434193" y="7685597"/>
            <a:ext cx="9059331" cy="3650397"/>
            <a:chOff x="4434194" y="7724509"/>
            <a:chExt cx="9059331" cy="3650397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AFD85B8-3796-4B37-8B50-2F6A239BD559}"/>
                </a:ext>
              </a:extLst>
            </p:cNvPr>
            <p:cNvSpPr txBox="1"/>
            <p:nvPr/>
          </p:nvSpPr>
          <p:spPr>
            <a:xfrm>
              <a:off x="4434194" y="7724509"/>
              <a:ext cx="5715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b="1" dirty="0">
                  <a:solidFill>
                    <a:schemeClr val="bg1"/>
                  </a:solidFill>
                </a:rPr>
                <a:t>€ 10.050,-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F1C9291-DBEE-4121-B11C-D91A945BB37B}"/>
                </a:ext>
              </a:extLst>
            </p:cNvPr>
            <p:cNvSpPr txBox="1"/>
            <p:nvPr/>
          </p:nvSpPr>
          <p:spPr>
            <a:xfrm>
              <a:off x="5297794" y="9172309"/>
              <a:ext cx="571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bg1"/>
                  </a:solidFill>
                </a:rPr>
                <a:t>€ 3.350,-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6D27C9D-2FCF-4311-A7E1-0F5A634839A3}"/>
                </a:ext>
              </a:extLst>
            </p:cNvPr>
            <p:cNvSpPr txBox="1"/>
            <p:nvPr/>
          </p:nvSpPr>
          <p:spPr>
            <a:xfrm>
              <a:off x="5297794" y="9858109"/>
              <a:ext cx="571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bg1"/>
                  </a:solidFill>
                </a:rPr>
                <a:t>€ 3.350,-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B3BDE7B-5ADB-437C-B0EA-A57D39B681F4}"/>
                </a:ext>
              </a:extLst>
            </p:cNvPr>
            <p:cNvSpPr txBox="1"/>
            <p:nvPr/>
          </p:nvSpPr>
          <p:spPr>
            <a:xfrm>
              <a:off x="5297794" y="10543909"/>
              <a:ext cx="5715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dirty="0">
                  <a:solidFill>
                    <a:schemeClr val="bg1"/>
                  </a:solidFill>
                </a:rPr>
                <a:t>€ 3.350,-</a:t>
              </a:r>
            </a:p>
          </p:txBody>
        </p:sp>
        <p:cxnSp>
          <p:nvCxnSpPr>
            <p:cNvPr id="14" name="Verbinder: gewinkelt 13">
              <a:extLst>
                <a:ext uri="{FF2B5EF4-FFF2-40B4-BE49-F238E27FC236}">
                  <a16:creationId xmlns:a16="http://schemas.microsoft.com/office/drawing/2014/main" id="{9BFEC40F-6A73-44D9-B7DD-2836459AA149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rot="16200000" flipH="1">
              <a:off x="4822589" y="9112602"/>
              <a:ext cx="556711" cy="393699"/>
            </a:xfrm>
            <a:prstGeom prst="bentConnector2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Verbinder: gewinkelt 38">
              <a:extLst>
                <a:ext uri="{FF2B5EF4-FFF2-40B4-BE49-F238E27FC236}">
                  <a16:creationId xmlns:a16="http://schemas.microsoft.com/office/drawing/2014/main" id="{AEF627BA-E930-47A6-99CD-CC2610FDA67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29469" y="9705283"/>
              <a:ext cx="742950" cy="393700"/>
            </a:xfrm>
            <a:prstGeom prst="bentConnector3">
              <a:avLst>
                <a:gd name="adj1" fmla="val 99915"/>
              </a:avLst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Verbinder: gewinkelt 42">
              <a:extLst>
                <a:ext uri="{FF2B5EF4-FFF2-40B4-BE49-F238E27FC236}">
                  <a16:creationId xmlns:a16="http://schemas.microsoft.com/office/drawing/2014/main" id="{3204E487-FA55-4070-9238-7F7140D1973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29469" y="10391083"/>
              <a:ext cx="742950" cy="393700"/>
            </a:xfrm>
            <a:prstGeom prst="bentConnector3">
              <a:avLst>
                <a:gd name="adj1" fmla="val 99915"/>
              </a:avLst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57B2EE78-D9E7-44D8-93A0-BCA386D772CA}"/>
                </a:ext>
              </a:extLst>
            </p:cNvPr>
            <p:cNvSpPr txBox="1"/>
            <p:nvPr/>
          </p:nvSpPr>
          <p:spPr>
            <a:xfrm>
              <a:off x="7778525" y="9392443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Welthungerhilfe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2FB050D1-D0A6-4CEC-95F6-4E742B517DC4}"/>
                </a:ext>
              </a:extLst>
            </p:cNvPr>
            <p:cNvSpPr txBox="1"/>
            <p:nvPr/>
          </p:nvSpPr>
          <p:spPr>
            <a:xfrm>
              <a:off x="7778525" y="10069795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Hospiz Anna Katharina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2A0BD81-D2E5-4789-B57B-B98F40C0BFFC}"/>
                </a:ext>
              </a:extLst>
            </p:cNvPr>
            <p:cNvSpPr txBox="1"/>
            <p:nvPr/>
          </p:nvSpPr>
          <p:spPr>
            <a:xfrm>
              <a:off x="7778525" y="10747147"/>
              <a:ext cx="571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CBG</a:t>
              </a:r>
            </a:p>
          </p:txBody>
        </p:sp>
      </p:grpSp>
      <p:sp>
        <p:nvSpPr>
          <p:cNvPr id="63" name="Rechteck 62">
            <a:extLst>
              <a:ext uri="{FF2B5EF4-FFF2-40B4-BE49-F238E27FC236}">
                <a16:creationId xmlns:a16="http://schemas.microsoft.com/office/drawing/2014/main" id="{C5F31A56-92C4-49D7-8EC2-D27932EA762A}"/>
              </a:ext>
            </a:extLst>
          </p:cNvPr>
          <p:cNvSpPr/>
          <p:nvPr/>
        </p:nvSpPr>
        <p:spPr>
          <a:xfrm>
            <a:off x="1803401" y="14784167"/>
            <a:ext cx="6267224" cy="2906933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1.275,- 	Klasse 6c 	(Par/Bat)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1.049,-	Klasse 6b	(Dal/ Bee)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1.008,-	Klasse 5c		(</a:t>
            </a:r>
            <a:r>
              <a:rPr lang="de-DE" sz="2800" b="1" dirty="0" err="1">
                <a:solidFill>
                  <a:schemeClr val="bg1"/>
                </a:solidFill>
              </a:rPr>
              <a:t>Smh</a:t>
            </a:r>
            <a:r>
              <a:rPr lang="de-DE" sz="2800" b="1" dirty="0">
                <a:solidFill>
                  <a:schemeClr val="bg1"/>
                </a:solidFill>
              </a:rPr>
              <a:t>/ </a:t>
            </a:r>
            <a:r>
              <a:rPr lang="de-DE" sz="2800" b="1" dirty="0" err="1">
                <a:solidFill>
                  <a:schemeClr val="bg1"/>
                </a:solidFill>
              </a:rPr>
              <a:t>Ama</a:t>
            </a:r>
            <a:r>
              <a:rPr lang="de-DE" sz="2800" b="1" dirty="0">
                <a:solidFill>
                  <a:schemeClr val="bg1"/>
                </a:solidFill>
              </a:rPr>
              <a:t>)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849,-	Klasse 6a		(</a:t>
            </a:r>
            <a:r>
              <a:rPr lang="de-DE" sz="2800" b="1" dirty="0" err="1">
                <a:solidFill>
                  <a:schemeClr val="bg1"/>
                </a:solidFill>
              </a:rPr>
              <a:t>Tru</a:t>
            </a:r>
            <a:r>
              <a:rPr lang="de-DE" sz="2800" b="1" dirty="0">
                <a:solidFill>
                  <a:schemeClr val="bg1"/>
                </a:solidFill>
              </a:rPr>
              <a:t>/ </a:t>
            </a:r>
            <a:r>
              <a:rPr lang="de-DE" sz="2800" b="1" dirty="0" err="1">
                <a:solidFill>
                  <a:schemeClr val="bg1"/>
                </a:solidFill>
              </a:rPr>
              <a:t>Slm</a:t>
            </a:r>
            <a:r>
              <a:rPr lang="de-DE" sz="2800" b="1" dirty="0">
                <a:solidFill>
                  <a:schemeClr val="bg1"/>
                </a:solidFill>
              </a:rPr>
              <a:t>)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835,-	Klasse 5a		(</a:t>
            </a:r>
            <a:r>
              <a:rPr lang="de-DE" sz="2800" b="1" dirty="0" err="1">
                <a:solidFill>
                  <a:schemeClr val="bg1"/>
                </a:solidFill>
              </a:rPr>
              <a:t>Ses</a:t>
            </a:r>
            <a:r>
              <a:rPr lang="de-DE" sz="2800" b="1" dirty="0">
                <a:solidFill>
                  <a:schemeClr val="bg1"/>
                </a:solidFill>
              </a:rPr>
              <a:t>/ Die)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787,-	Klasse 5b	(Big/</a:t>
            </a:r>
            <a:r>
              <a:rPr lang="de-DE" sz="2800" b="1" dirty="0" err="1">
                <a:solidFill>
                  <a:schemeClr val="bg1"/>
                </a:solidFill>
              </a:rPr>
              <a:t>Gia</a:t>
            </a:r>
            <a:r>
              <a:rPr lang="de-DE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4ECFAAC9-3130-4A50-B978-0FD160BE4391}"/>
              </a:ext>
            </a:extLst>
          </p:cNvPr>
          <p:cNvSpPr/>
          <p:nvPr/>
        </p:nvSpPr>
        <p:spPr>
          <a:xfrm>
            <a:off x="7988300" y="15698567"/>
            <a:ext cx="5677975" cy="2830733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896938" indent="-719138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673,-	Klasse 8c		(</a:t>
            </a:r>
            <a:r>
              <a:rPr lang="de-DE" sz="2800" b="1" dirty="0" err="1">
                <a:solidFill>
                  <a:schemeClr val="bg1"/>
                </a:solidFill>
              </a:rPr>
              <a:t>Hac</a:t>
            </a:r>
            <a:r>
              <a:rPr lang="de-DE" sz="2800" b="1" dirty="0">
                <a:solidFill>
                  <a:schemeClr val="bg1"/>
                </a:solidFill>
              </a:rPr>
              <a:t>/ </a:t>
            </a:r>
            <a:r>
              <a:rPr lang="de-DE" sz="2800" b="1" dirty="0" err="1">
                <a:solidFill>
                  <a:schemeClr val="bg1"/>
                </a:solidFill>
              </a:rPr>
              <a:t>Wis</a:t>
            </a:r>
            <a:r>
              <a:rPr lang="de-DE" sz="2800" b="1" dirty="0">
                <a:solidFill>
                  <a:schemeClr val="bg1"/>
                </a:solidFill>
              </a:rPr>
              <a:t>)</a:t>
            </a:r>
          </a:p>
          <a:p>
            <a:pPr marL="896938" indent="-719138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482,-	Klasse 8a		(Ter/ </a:t>
            </a:r>
            <a:r>
              <a:rPr lang="de-DE" sz="2800" b="1" dirty="0" err="1">
                <a:solidFill>
                  <a:schemeClr val="bg1"/>
                </a:solidFill>
              </a:rPr>
              <a:t>Säp</a:t>
            </a:r>
            <a:r>
              <a:rPr lang="de-DE" sz="2800" b="1" dirty="0">
                <a:solidFill>
                  <a:schemeClr val="bg1"/>
                </a:solidFill>
              </a:rPr>
              <a:t>)</a:t>
            </a:r>
          </a:p>
          <a:p>
            <a:pPr marL="896938" indent="-719138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462,-	Klasse 7b	(</a:t>
            </a:r>
            <a:r>
              <a:rPr lang="de-DE" sz="2800" b="1" dirty="0" err="1">
                <a:solidFill>
                  <a:schemeClr val="bg1"/>
                </a:solidFill>
              </a:rPr>
              <a:t>Pet</a:t>
            </a:r>
            <a:r>
              <a:rPr lang="de-DE" sz="2800" b="1" dirty="0">
                <a:solidFill>
                  <a:schemeClr val="bg1"/>
                </a:solidFill>
              </a:rPr>
              <a:t>/ </a:t>
            </a:r>
            <a:r>
              <a:rPr lang="de-DE" sz="2800" b="1" dirty="0" err="1">
                <a:solidFill>
                  <a:schemeClr val="bg1"/>
                </a:solidFill>
              </a:rPr>
              <a:t>Kel</a:t>
            </a:r>
            <a:r>
              <a:rPr lang="de-DE" sz="2800" b="1" dirty="0">
                <a:solidFill>
                  <a:schemeClr val="bg1"/>
                </a:solidFill>
              </a:rPr>
              <a:t>)</a:t>
            </a:r>
          </a:p>
          <a:p>
            <a:pPr marL="896938" indent="-719138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415,-	Klasse 7c		(</a:t>
            </a:r>
            <a:r>
              <a:rPr lang="de-DE" sz="2800" b="1" dirty="0" err="1">
                <a:solidFill>
                  <a:schemeClr val="bg1"/>
                </a:solidFill>
              </a:rPr>
              <a:t>Kre</a:t>
            </a:r>
            <a:r>
              <a:rPr lang="de-DE" sz="2800" b="1" dirty="0">
                <a:solidFill>
                  <a:schemeClr val="bg1"/>
                </a:solidFill>
              </a:rPr>
              <a:t>/ Bus)</a:t>
            </a:r>
          </a:p>
          <a:p>
            <a:pPr marL="896938" indent="-719138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391,-	Klasse 8b	(</a:t>
            </a:r>
            <a:r>
              <a:rPr lang="de-DE" sz="2800" b="1" dirty="0" err="1">
                <a:solidFill>
                  <a:schemeClr val="bg1"/>
                </a:solidFill>
              </a:rPr>
              <a:t>Pfl</a:t>
            </a:r>
            <a:r>
              <a:rPr lang="de-DE" sz="2800" b="1" dirty="0">
                <a:solidFill>
                  <a:schemeClr val="bg1"/>
                </a:solidFill>
              </a:rPr>
              <a:t>/ </a:t>
            </a:r>
            <a:r>
              <a:rPr lang="de-DE" sz="2800" b="1" dirty="0" err="1">
                <a:solidFill>
                  <a:schemeClr val="bg1"/>
                </a:solidFill>
              </a:rPr>
              <a:t>Sct</a:t>
            </a:r>
            <a:r>
              <a:rPr lang="de-DE" sz="2800" b="1" dirty="0">
                <a:solidFill>
                  <a:schemeClr val="bg1"/>
                </a:solidFill>
              </a:rPr>
              <a:t>)</a:t>
            </a:r>
          </a:p>
          <a:p>
            <a:pPr marL="896938" indent="-719138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318,-	Klasse 7a		(</a:t>
            </a:r>
            <a:r>
              <a:rPr lang="de-DE" sz="2800" b="1" dirty="0" err="1">
                <a:solidFill>
                  <a:schemeClr val="bg1"/>
                </a:solidFill>
              </a:rPr>
              <a:t>Bed</a:t>
            </a:r>
            <a:r>
              <a:rPr lang="de-DE" sz="2800" b="1" dirty="0">
                <a:solidFill>
                  <a:schemeClr val="bg1"/>
                </a:solidFill>
              </a:rPr>
              <a:t>/ Tel)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6A423A7-2E73-44A4-8F94-748FB9710448}"/>
              </a:ext>
            </a:extLst>
          </p:cNvPr>
          <p:cNvSpPr/>
          <p:nvPr/>
        </p:nvSpPr>
        <p:spPr>
          <a:xfrm>
            <a:off x="15927963" y="15622367"/>
            <a:ext cx="6267224" cy="2906933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280,-	Dorothee </a:t>
            </a:r>
            <a:r>
              <a:rPr lang="de-DE" sz="2800" b="1" dirty="0" err="1">
                <a:solidFill>
                  <a:schemeClr val="bg1"/>
                </a:solidFill>
              </a:rPr>
              <a:t>Rövekamp</a:t>
            </a:r>
            <a:r>
              <a:rPr lang="de-DE" sz="2800" b="1" dirty="0">
                <a:solidFill>
                  <a:schemeClr val="bg1"/>
                </a:solidFill>
              </a:rPr>
              <a:t>	9b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267,-	Luna Uhlenbrock		5c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250,-	Maya </a:t>
            </a:r>
            <a:r>
              <a:rPr lang="de-DE" sz="2800" b="1" dirty="0" err="1">
                <a:solidFill>
                  <a:schemeClr val="bg1"/>
                </a:solidFill>
              </a:rPr>
              <a:t>Mulvahill</a:t>
            </a:r>
            <a:r>
              <a:rPr lang="de-DE" sz="2800" b="1" dirty="0">
                <a:solidFill>
                  <a:schemeClr val="bg1"/>
                </a:solidFill>
              </a:rPr>
              <a:t>			5a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240,-	Moritz </a:t>
            </a:r>
            <a:r>
              <a:rPr lang="de-DE" sz="2800" b="1" dirty="0" err="1">
                <a:solidFill>
                  <a:schemeClr val="bg1"/>
                </a:solidFill>
              </a:rPr>
              <a:t>Dechert</a:t>
            </a:r>
            <a:r>
              <a:rPr lang="de-DE" sz="2800" b="1" dirty="0">
                <a:solidFill>
                  <a:schemeClr val="bg1"/>
                </a:solidFill>
              </a:rPr>
              <a:t>			8c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225,-	Silas Zahlten			6b</a:t>
            </a:r>
          </a:p>
          <a:p>
            <a:pPr marL="635000" indent="-457200"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</a:rPr>
              <a:t>215,-	Maxim </a:t>
            </a:r>
            <a:r>
              <a:rPr lang="de-DE" sz="2800" b="1" dirty="0" err="1">
                <a:solidFill>
                  <a:schemeClr val="bg1"/>
                </a:solidFill>
              </a:rPr>
              <a:t>Jeising</a:t>
            </a:r>
            <a:r>
              <a:rPr lang="de-DE" sz="2800" b="1" dirty="0">
                <a:solidFill>
                  <a:schemeClr val="bg1"/>
                </a:solidFill>
              </a:rPr>
              <a:t>			6c	 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DD98259-ACCF-4ABE-A6CA-3D284DE4054E}"/>
              </a:ext>
            </a:extLst>
          </p:cNvPr>
          <p:cNvSpPr/>
          <p:nvPr/>
        </p:nvSpPr>
        <p:spPr>
          <a:xfrm>
            <a:off x="23088600" y="14784167"/>
            <a:ext cx="5677975" cy="2830733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marL="804863" indent="-627063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188,-	Philipp </a:t>
            </a:r>
            <a:r>
              <a:rPr lang="de-DE" sz="2800" b="1" dirty="0" err="1">
                <a:solidFill>
                  <a:schemeClr val="bg1"/>
                </a:solidFill>
              </a:rPr>
              <a:t>Awater</a:t>
            </a:r>
            <a:r>
              <a:rPr lang="de-DE" sz="2800" b="1" dirty="0">
                <a:solidFill>
                  <a:schemeClr val="bg1"/>
                </a:solidFill>
              </a:rPr>
              <a:t>			5c</a:t>
            </a:r>
          </a:p>
          <a:p>
            <a:pPr marL="804863" indent="-627063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153,-	Anica </a:t>
            </a:r>
            <a:r>
              <a:rPr lang="de-DE" sz="2800" b="1" dirty="0" err="1">
                <a:solidFill>
                  <a:schemeClr val="bg1"/>
                </a:solidFill>
              </a:rPr>
              <a:t>Ebbenhaus</a:t>
            </a:r>
            <a:r>
              <a:rPr lang="de-DE" sz="2800" b="1" dirty="0">
                <a:solidFill>
                  <a:schemeClr val="bg1"/>
                </a:solidFill>
              </a:rPr>
              <a:t>		7b</a:t>
            </a:r>
          </a:p>
          <a:p>
            <a:pPr marL="804863" indent="-627063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150,-	Max </a:t>
            </a:r>
            <a:r>
              <a:rPr lang="de-DE" sz="2800" b="1" dirty="0" err="1">
                <a:solidFill>
                  <a:schemeClr val="bg1"/>
                </a:solidFill>
              </a:rPr>
              <a:t>Schlerkmann</a:t>
            </a:r>
            <a:r>
              <a:rPr lang="de-DE" sz="2800" b="1" dirty="0">
                <a:solidFill>
                  <a:schemeClr val="bg1"/>
                </a:solidFill>
              </a:rPr>
              <a:t>		6b</a:t>
            </a:r>
          </a:p>
          <a:p>
            <a:pPr marL="804863" indent="-627063">
              <a:buFont typeface="+mj-lt"/>
              <a:buAutoNum type="arabicPeriod" startAt="7"/>
            </a:pPr>
            <a:r>
              <a:rPr lang="de-DE" sz="2800" b="1" dirty="0">
                <a:solidFill>
                  <a:schemeClr val="bg1"/>
                </a:solidFill>
              </a:rPr>
              <a:t>135,-	Leandro Kampkötter	5c</a:t>
            </a:r>
          </a:p>
          <a:p>
            <a:pPr marL="804863" indent="-627063">
              <a:buFont typeface="+mj-lt"/>
              <a:buAutoNum type="arabicPeriod" startAt="10"/>
            </a:pPr>
            <a:r>
              <a:rPr lang="de-DE" sz="2800" b="1" dirty="0">
                <a:solidFill>
                  <a:schemeClr val="bg1"/>
                </a:solidFill>
              </a:rPr>
              <a:t>135,-	Eva </a:t>
            </a:r>
            <a:r>
              <a:rPr lang="de-DE" sz="2800" b="1" dirty="0" err="1">
                <a:solidFill>
                  <a:schemeClr val="bg1"/>
                </a:solidFill>
              </a:rPr>
              <a:t>Aertken</a:t>
            </a:r>
            <a:r>
              <a:rPr lang="de-DE" sz="2800" b="1" dirty="0">
                <a:solidFill>
                  <a:schemeClr val="bg1"/>
                </a:solidFill>
              </a:rPr>
              <a:t>				5b</a:t>
            </a:r>
          </a:p>
          <a:p>
            <a:pPr marL="804863" indent="-627063">
              <a:buFont typeface="+mj-lt"/>
              <a:buAutoNum type="arabicPeriod" startAt="10"/>
            </a:pPr>
            <a:r>
              <a:rPr lang="de-DE" sz="2800" b="1" dirty="0">
                <a:solidFill>
                  <a:schemeClr val="bg1"/>
                </a:solidFill>
              </a:rPr>
              <a:t>108,-	Henrik Meyer			9c</a:t>
            </a:r>
          </a:p>
        </p:txBody>
      </p:sp>
      <p:sp>
        <p:nvSpPr>
          <p:cNvPr id="52" name="Pfeil: nach links 51">
            <a:extLst>
              <a:ext uri="{FF2B5EF4-FFF2-40B4-BE49-F238E27FC236}">
                <a16:creationId xmlns:a16="http://schemas.microsoft.com/office/drawing/2014/main" id="{012FBBB2-330B-46A0-BE78-5845C93CD464}"/>
              </a:ext>
            </a:extLst>
          </p:cNvPr>
          <p:cNvSpPr/>
          <p:nvPr/>
        </p:nvSpPr>
        <p:spPr>
          <a:xfrm>
            <a:off x="21523015" y="15698445"/>
            <a:ext cx="510084" cy="276999"/>
          </a:xfrm>
          <a:prstGeom prst="lef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: nach links 55">
            <a:extLst>
              <a:ext uri="{FF2B5EF4-FFF2-40B4-BE49-F238E27FC236}">
                <a16:creationId xmlns:a16="http://schemas.microsoft.com/office/drawing/2014/main" id="{A437C92E-6525-402A-8929-6C351F1E8CAD}"/>
              </a:ext>
            </a:extLst>
          </p:cNvPr>
          <p:cNvSpPr/>
          <p:nvPr/>
        </p:nvSpPr>
        <p:spPr>
          <a:xfrm>
            <a:off x="7031571" y="14872836"/>
            <a:ext cx="510084" cy="276999"/>
          </a:xfrm>
          <a:prstGeom prst="lef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E75FBD2B-1CB2-4D1A-9080-918D2D24B32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472" y="9736205"/>
            <a:ext cx="2344945" cy="1767641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D119CC61-9A7D-4E7B-9463-0137F5E78827}"/>
              </a:ext>
            </a:extLst>
          </p:cNvPr>
          <p:cNvSpPr txBox="1"/>
          <p:nvPr/>
        </p:nvSpPr>
        <p:spPr>
          <a:xfrm>
            <a:off x="849188" y="20955728"/>
            <a:ext cx="3574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8D817B"/>
                </a:solidFill>
              </a:rPr>
              <a:t>Ansprechpartnerin: </a:t>
            </a:r>
            <a:r>
              <a:rPr lang="de-DE" sz="1600" b="1" dirty="0">
                <a:solidFill>
                  <a:srgbClr val="8D817B"/>
                </a:solidFill>
              </a:rPr>
              <a:t>Frau Giakoumis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C59EFD7B-CC66-43AF-8E33-BDE2054C0A4F}"/>
              </a:ext>
            </a:extLst>
          </p:cNvPr>
          <p:cNvSpPr txBox="1"/>
          <p:nvPr/>
        </p:nvSpPr>
        <p:spPr>
          <a:xfrm>
            <a:off x="25711244" y="20955728"/>
            <a:ext cx="3574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rgbClr val="8D817B"/>
                </a:solidFill>
              </a:rPr>
              <a:t>Dülmen, 21. November 2017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4CF979E8-68D2-4334-8AEF-F1C338466993}"/>
              </a:ext>
            </a:extLst>
          </p:cNvPr>
          <p:cNvSpPr txBox="1"/>
          <p:nvPr/>
        </p:nvSpPr>
        <p:spPr>
          <a:xfrm>
            <a:off x="11227844" y="3123814"/>
            <a:ext cx="7838370" cy="20313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DE" sz="4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Beste Läufer</a:t>
            </a:r>
          </a:p>
          <a:p>
            <a:pPr algn="ctr"/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Noah </a:t>
            </a:r>
            <a:r>
              <a:rPr lang="de-DE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Hypki</a:t>
            </a:r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EF, 16 Runden </a:t>
            </a:r>
          </a:p>
          <a:p>
            <a:pPr algn="ctr"/>
            <a:r>
              <a:rPr lang="de-DE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Silas Zahlten, 6b, 15 Runden</a:t>
            </a:r>
          </a:p>
        </p:txBody>
      </p:sp>
    </p:spTree>
    <p:extLst>
      <p:ext uri="{BB962C8B-B14F-4D97-AF65-F5344CB8AC3E}">
        <p14:creationId xmlns:p14="http://schemas.microsoft.com/office/powerpoint/2010/main" val="3391603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</Words>
  <Application>Microsoft Office PowerPoint</Application>
  <PresentationFormat>Benutzerdefiniert</PresentationFormat>
  <Paragraphs>59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Giakoumis, Philipp</dc:creator>
  <cp:lastModifiedBy>Giakoumis, Philipp</cp:lastModifiedBy>
  <cp:revision>40</cp:revision>
  <dcterms:created xsi:type="dcterms:W3CDTF">2017-11-14T16:54:37Z</dcterms:created>
  <dcterms:modified xsi:type="dcterms:W3CDTF">2017-11-17T12:24:04Z</dcterms:modified>
</cp:coreProperties>
</file>